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7" r:id="rId4"/>
    <p:sldId id="260" r:id="rId5"/>
    <p:sldId id="268" r:id="rId6"/>
    <p:sldId id="258" r:id="rId7"/>
    <p:sldId id="261" r:id="rId8"/>
    <p:sldId id="262" r:id="rId9"/>
    <p:sldId id="264" r:id="rId10"/>
    <p:sldId id="263" r:id="rId11"/>
    <p:sldId id="269" r:id="rId12"/>
    <p:sldId id="265" r:id="rId13"/>
    <p:sldId id="266" r:id="rId14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0000"/>
    <a:srgbClr val="AC0000"/>
    <a:srgbClr val="89C064"/>
    <a:srgbClr val="87E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2DBF5-3627-4DBB-87BC-003AD0D59F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79B4F5-E734-470E-A0B9-221763ECF9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1E06B-72C9-4390-87C4-9C1F06436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C855-3382-4631-A48B-D701274B2BA5}" type="datetimeFigureOut">
              <a:rPr lang="en-CA" smtClean="0"/>
              <a:t>2020-03-03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672B9-A312-4C5D-81D1-0DD921014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9E5B8-418F-4CB1-A7E7-ADE4BAF3E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2862-B8B1-4D7D-9EED-6C144881DC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5354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D8247-8FC9-4BC7-8FEC-7485C749A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09752B-22D8-41C7-A15D-A06C0BEAF4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E2EA4-3EB0-4A2D-84B3-A019D0765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C855-3382-4631-A48B-D701274B2BA5}" type="datetimeFigureOut">
              <a:rPr lang="en-CA" smtClean="0"/>
              <a:t>2020-03-03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74754-8F82-47EC-880F-40EC397DB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85D97-1F6D-4A6F-A6A6-4D5834AA8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2862-B8B1-4D7D-9EED-6C144881DC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2107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BFDB91-5048-4CEB-938C-657184C9AC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F9648E-9D4A-46AE-BE5E-56731B5D0B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1F4C3-7D6A-46AF-A76A-8094821BE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C855-3382-4631-A48B-D701274B2BA5}" type="datetimeFigureOut">
              <a:rPr lang="en-CA" smtClean="0"/>
              <a:t>2020-03-03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D74B2-24E0-4D84-98E4-DB79C7DF1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7FA01-477D-47F7-A9F6-767D47DDE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2862-B8B1-4D7D-9EED-6C144881DC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6929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302C1-A36B-41A5-B075-6F15F24D3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A623D-DE33-4945-8422-075F08B45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A59BAD-EC64-4D95-8EF0-393721348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C855-3382-4631-A48B-D701274B2BA5}" type="datetimeFigureOut">
              <a:rPr lang="en-CA" smtClean="0"/>
              <a:t>2020-03-03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6B109-7CA0-4ABB-A702-B75E7297A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A0B4D-E28F-43C2-BFA0-A84308C5D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2862-B8B1-4D7D-9EED-6C144881DC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7574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76470-295C-41B0-BBE1-3159DD394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2FAC56-362C-431B-81FC-556B37EF2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F94E8-AF94-4C27-8FDE-E1F252C64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C855-3382-4631-A48B-D701274B2BA5}" type="datetimeFigureOut">
              <a:rPr lang="en-CA" smtClean="0"/>
              <a:t>2020-03-03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262539-46D3-4D91-98EE-50993C733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E46177-D7BE-40BF-A12F-FC418D191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2862-B8B1-4D7D-9EED-6C144881DC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442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D256A-9106-4A55-A085-6EAA8FD5C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F2BF4-C3DE-46A4-AE37-AECBA633F6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696380-F841-4D64-B24D-FF790EDEA9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2E0E57-0D3D-4A2D-9EEF-687380C35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C855-3382-4631-A48B-D701274B2BA5}" type="datetimeFigureOut">
              <a:rPr lang="en-CA" smtClean="0"/>
              <a:t>2020-03-03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ABE82-750B-4558-B591-8ACC73987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555F29-5C30-4508-984F-700931A6B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2862-B8B1-4D7D-9EED-6C144881DC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8167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E4C3E-5F37-4937-BA93-4F2561C7D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E83385-AC98-4D5F-8F6A-18762ACCD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75B44A-C65F-4056-B27A-3C818A2F2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829076-4DEF-4CBF-9118-9A15086006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23F55F-07E1-432D-9EAF-023A042C17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6E556A-B2A5-4525-9879-7BC6C052B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C855-3382-4631-A48B-D701274B2BA5}" type="datetimeFigureOut">
              <a:rPr lang="en-CA" smtClean="0"/>
              <a:t>2020-03-03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48FAD4-804A-43A9-981B-AFBAD2427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40489C-2193-4859-924C-82CA42768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2862-B8B1-4D7D-9EED-6C144881DC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0079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32DAF-4686-4901-8817-44A878FE6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059797-C5CD-4127-AAC6-0D221CC08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C855-3382-4631-A48B-D701274B2BA5}" type="datetimeFigureOut">
              <a:rPr lang="en-CA" smtClean="0"/>
              <a:t>2020-03-03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3503F5-3140-4A7E-AF09-672856882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BBDE29-E740-4387-9F4B-12A8C0D84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2862-B8B1-4D7D-9EED-6C144881DC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1844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5F2E8D-D650-437A-B332-D002B3DC8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C855-3382-4631-A48B-D701274B2BA5}" type="datetimeFigureOut">
              <a:rPr lang="en-CA" smtClean="0"/>
              <a:t>2020-03-03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606DBF-8DC5-4E0F-BA3D-F9BA193DC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D48A9E-AA6C-40D0-8128-10BC282FC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2862-B8B1-4D7D-9EED-6C144881DC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813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A7F2A-A1D7-4896-A9A9-B0F380604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35B34-DA6B-4514-B671-1A69E57B6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C1FE29-E761-4B1A-8BAA-A428DED58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57BF0A-4FC0-4603-B8D1-601F29338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C855-3382-4631-A48B-D701274B2BA5}" type="datetimeFigureOut">
              <a:rPr lang="en-CA" smtClean="0"/>
              <a:t>2020-03-03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BFCDDC-784D-4502-AB05-2502DDBD4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2FD1FB-C797-4BB6-B16E-E041638BB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2862-B8B1-4D7D-9EED-6C144881DC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6755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177BE-441D-4276-8EF4-75153DC89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B4D39-4286-4FBF-9D46-1863741141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8E61E6-B528-46B1-ADF3-3DD1E061B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FA1645-FE9C-4C91-B659-6B47D5CF5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C855-3382-4631-A48B-D701274B2BA5}" type="datetimeFigureOut">
              <a:rPr lang="en-CA" smtClean="0"/>
              <a:t>2020-03-03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4FB48A-8CE5-4B8B-BBC5-C0E23DE45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BF00DF-CB65-4213-9F2A-E53146DA5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2862-B8B1-4D7D-9EED-6C144881DC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0162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979C55-9F97-4746-8D53-96659639A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A34A11-4B3F-487C-9BB0-79CD560A7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3E861-6D7C-4FFE-9B97-91EC6BF968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2C855-3382-4631-A48B-D701274B2BA5}" type="datetimeFigureOut">
              <a:rPr lang="en-CA" smtClean="0"/>
              <a:t>2020-03-03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D8A70-8741-4127-A4A5-A672DA6786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07862-1C6E-4FE7-A8A8-3586EBE601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62862-B8B1-4D7D-9EED-6C144881DC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401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prLc2d1yK4I&amp;feature=youtu.b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powerpoint tree backgrounds">
            <a:extLst>
              <a:ext uri="{FF2B5EF4-FFF2-40B4-BE49-F238E27FC236}">
                <a16:creationId xmlns:a16="http://schemas.microsoft.com/office/drawing/2014/main" id="{0249557C-CE1E-412A-9B61-923BF6780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1000">
                <a:schemeClr val="accent6">
                  <a:lumMod val="0"/>
                  <a:lumOff val="100000"/>
                </a:schemeClr>
              </a:gs>
              <a:gs pos="10000">
                <a:schemeClr val="accent6">
                  <a:lumMod val="100000"/>
                </a:schemeClr>
              </a:gs>
            </a:gsLst>
            <a:path path="circle">
              <a:fillToRect l="100000" t="100000"/>
            </a:path>
          </a:gradFill>
        </p:spPr>
      </p:pic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BD1336AA-FD56-495C-905D-8E4DB541A0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25" y="278996"/>
            <a:ext cx="6468593" cy="33851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E04C94-742D-40BB-9D9D-CB5C11AD3382}"/>
              </a:ext>
            </a:extLst>
          </p:cNvPr>
          <p:cNvSpPr txBox="1"/>
          <p:nvPr/>
        </p:nvSpPr>
        <p:spPr>
          <a:xfrm>
            <a:off x="890954" y="5155373"/>
            <a:ext cx="104100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CA" sz="3200" b="1" dirty="0">
                <a:solidFill>
                  <a:srgbClr val="C42F1A">
                    <a:lumMod val="75000"/>
                  </a:srgbClr>
                </a:solidFill>
                <a:cs typeface="Arial" panose="020B0604020202020204" pitchFamily="34" charset="0"/>
              </a:rPr>
              <a:t>A NATIONAL MOVEMENT OF GENEROSITY</a:t>
            </a:r>
          </a:p>
          <a:p>
            <a:pPr algn="ctr" defTabSz="457200"/>
            <a:r>
              <a:rPr lang="en-CA" sz="3200" b="1" dirty="0">
                <a:solidFill>
                  <a:srgbClr val="7EC234"/>
                </a:solidFill>
                <a:cs typeface="Arial" panose="020B0604020202020204" pitchFamily="34" charset="0"/>
              </a:rPr>
              <a:t>EST. 2009</a:t>
            </a:r>
            <a:endParaRPr lang="en-US" sz="3200" b="1" dirty="0">
              <a:solidFill>
                <a:srgbClr val="7EC234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482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powerpoint tree backgrounds">
            <a:extLst>
              <a:ext uri="{FF2B5EF4-FFF2-40B4-BE49-F238E27FC236}">
                <a16:creationId xmlns:a16="http://schemas.microsoft.com/office/drawing/2014/main" id="{0249557C-CE1E-412A-9B61-923BF6780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0">
                <a:schemeClr val="accent6">
                  <a:lumMod val="0"/>
                  <a:lumOff val="100000"/>
                </a:schemeClr>
              </a:gs>
              <a:gs pos="29000">
                <a:schemeClr val="accent6">
                  <a:lumMod val="100000"/>
                </a:schemeClr>
              </a:gs>
            </a:gsLst>
            <a:path path="circle">
              <a:fillToRect l="100000" t="100000"/>
            </a:path>
          </a:gra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C1D650-1099-4765-A6E6-1E4C5512D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4393" y="6166821"/>
            <a:ext cx="2752583" cy="4755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D0A822-3175-44E6-A29A-C5CE26D0DEAD}"/>
              </a:ext>
            </a:extLst>
          </p:cNvPr>
          <p:cNvSpPr txBox="1"/>
          <p:nvPr/>
        </p:nvSpPr>
        <p:spPr>
          <a:xfrm>
            <a:off x="0" y="0"/>
            <a:ext cx="9795510" cy="707886"/>
          </a:xfrm>
          <a:prstGeom prst="rect">
            <a:avLst/>
          </a:prstGeom>
          <a:gradFill flip="none" rotWithShape="1">
            <a:gsLst>
              <a:gs pos="0">
                <a:srgbClr val="89C064"/>
              </a:gs>
              <a:gs pos="15000">
                <a:schemeClr val="accent6">
                  <a:lumMod val="0"/>
                  <a:lumOff val="100000"/>
                </a:schemeClr>
              </a:gs>
              <a:gs pos="26000">
                <a:schemeClr val="accent6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>
                <a:solidFill>
                  <a:schemeClr val="bg1"/>
                </a:solidFill>
                <a:cs typeface="Arial" panose="020B0604020202020204" pitchFamily="34" charset="0"/>
              </a:rPr>
              <a:t>NEXT STEPS</a:t>
            </a:r>
            <a:endParaRPr lang="en-CA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AC973C-9BB3-4D34-941C-DBA91D214A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6332"/>
            <a:ext cx="12192000" cy="621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powerpoint tree backgrounds">
            <a:extLst>
              <a:ext uri="{FF2B5EF4-FFF2-40B4-BE49-F238E27FC236}">
                <a16:creationId xmlns:a16="http://schemas.microsoft.com/office/drawing/2014/main" id="{0249557C-CE1E-412A-9B61-923BF6780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432"/>
            <a:ext cx="12192000" cy="6946432"/>
          </a:xfrm>
          <a:prstGeom prst="rect">
            <a:avLst/>
          </a:prstGeom>
          <a:gradFill>
            <a:gsLst>
              <a:gs pos="0">
                <a:schemeClr val="accent6"/>
              </a:gs>
              <a:gs pos="0">
                <a:schemeClr val="accent6">
                  <a:lumMod val="0"/>
                  <a:lumOff val="100000"/>
                </a:schemeClr>
              </a:gs>
              <a:gs pos="29000">
                <a:schemeClr val="accent6">
                  <a:lumMod val="100000"/>
                </a:schemeClr>
              </a:gs>
            </a:gsLst>
            <a:path path="circle">
              <a:fillToRect l="100000" t="100000"/>
            </a:path>
          </a:gra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C1D650-1099-4765-A6E6-1E4C5512D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4393" y="6166821"/>
            <a:ext cx="2752583" cy="4755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D0A822-3175-44E6-A29A-C5CE26D0DEAD}"/>
              </a:ext>
            </a:extLst>
          </p:cNvPr>
          <p:cNvSpPr txBox="1"/>
          <p:nvPr/>
        </p:nvSpPr>
        <p:spPr>
          <a:xfrm>
            <a:off x="0" y="-88432"/>
            <a:ext cx="9795510" cy="707886"/>
          </a:xfrm>
          <a:prstGeom prst="rect">
            <a:avLst/>
          </a:prstGeom>
          <a:gradFill flip="none" rotWithShape="1">
            <a:gsLst>
              <a:gs pos="0">
                <a:srgbClr val="89C064"/>
              </a:gs>
              <a:gs pos="15000">
                <a:schemeClr val="accent6">
                  <a:lumMod val="0"/>
                  <a:lumOff val="100000"/>
                </a:schemeClr>
              </a:gs>
              <a:gs pos="26000">
                <a:schemeClr val="accent6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>
                <a:solidFill>
                  <a:schemeClr val="bg1"/>
                </a:solidFill>
                <a:cs typeface="Arial" panose="020B0604020202020204" pitchFamily="34" charset="0"/>
              </a:rPr>
              <a:t>SOCIAL MEDIA HANDLES</a:t>
            </a:r>
            <a:endParaRPr lang="en-CA" sz="4000" dirty="0"/>
          </a:p>
        </p:txBody>
      </p:sp>
      <p:pic>
        <p:nvPicPr>
          <p:cNvPr id="1036" name="Picture 12" descr="Image result for facebook logo png">
            <a:extLst>
              <a:ext uri="{FF2B5EF4-FFF2-40B4-BE49-F238E27FC236}">
                <a16:creationId xmlns:a16="http://schemas.microsoft.com/office/drawing/2014/main" id="{C63810CA-29D9-4D28-8AD8-5344BEA9D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48" y="1149467"/>
            <a:ext cx="1360475" cy="141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instagram logo png">
            <a:extLst>
              <a:ext uri="{FF2B5EF4-FFF2-40B4-BE49-F238E27FC236}">
                <a16:creationId xmlns:a16="http://schemas.microsoft.com/office/drawing/2014/main" id="{B0E77C93-3AAF-4584-B922-C5946EDFB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48" y="2762767"/>
            <a:ext cx="1416205" cy="141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BA5E07-56AD-4E7C-B85E-CA0D15E95BE0}"/>
              </a:ext>
            </a:extLst>
          </p:cNvPr>
          <p:cNvSpPr txBox="1"/>
          <p:nvPr/>
        </p:nvSpPr>
        <p:spPr>
          <a:xfrm>
            <a:off x="2575560" y="1672903"/>
            <a:ext cx="4705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Facebook – The Big Give</a:t>
            </a:r>
            <a:endParaRPr lang="en-CA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8BD7A5-E4C6-4403-A55F-D75F2D9B8F57}"/>
              </a:ext>
            </a:extLst>
          </p:cNvPr>
          <p:cNvSpPr txBox="1"/>
          <p:nvPr/>
        </p:nvSpPr>
        <p:spPr>
          <a:xfrm>
            <a:off x="2575560" y="3048181"/>
            <a:ext cx="4705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Instagram – </a:t>
            </a:r>
            <a:r>
              <a:rPr lang="en-US" sz="3200" dirty="0" err="1"/>
              <a:t>the.big.give</a:t>
            </a:r>
            <a:endParaRPr lang="en-CA" sz="3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6E79BE-B278-444C-A00C-5D95FCE1726F}"/>
              </a:ext>
            </a:extLst>
          </p:cNvPr>
          <p:cNvSpPr txBox="1"/>
          <p:nvPr/>
        </p:nvSpPr>
        <p:spPr>
          <a:xfrm>
            <a:off x="2545080" y="4600322"/>
            <a:ext cx="494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Twitter – @</a:t>
            </a:r>
            <a:r>
              <a:rPr lang="en-US" sz="3200" dirty="0" err="1"/>
              <a:t>The_Big_Give</a:t>
            </a:r>
            <a:endParaRPr lang="en-CA" sz="3200" dirty="0"/>
          </a:p>
        </p:txBody>
      </p:sp>
      <p:pic>
        <p:nvPicPr>
          <p:cNvPr id="1040" name="Picture 16" descr="Image result for TWITTER logo png">
            <a:extLst>
              <a:ext uri="{FF2B5EF4-FFF2-40B4-BE49-F238E27FC236}">
                <a16:creationId xmlns:a16="http://schemas.microsoft.com/office/drawing/2014/main" id="{13DC420C-42F9-42B0-B0AB-B0C556389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71" y="4292329"/>
            <a:ext cx="1524452" cy="152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379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powerpoint tree backgrounds">
            <a:extLst>
              <a:ext uri="{FF2B5EF4-FFF2-40B4-BE49-F238E27FC236}">
                <a16:creationId xmlns:a16="http://schemas.microsoft.com/office/drawing/2014/main" id="{0249557C-CE1E-412A-9B61-923BF6780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0">
                <a:schemeClr val="accent6">
                  <a:lumMod val="0"/>
                  <a:lumOff val="100000"/>
                </a:schemeClr>
              </a:gs>
              <a:gs pos="29000">
                <a:schemeClr val="accent6">
                  <a:lumMod val="100000"/>
                </a:schemeClr>
              </a:gs>
            </a:gsLst>
            <a:path path="circle">
              <a:fillToRect l="100000" t="100000"/>
            </a:path>
          </a:gra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C1D650-1099-4765-A6E6-1E4C5512D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4393" y="6166821"/>
            <a:ext cx="2752583" cy="47552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2C39D6A-1800-425A-97C9-886A489B152F}"/>
              </a:ext>
            </a:extLst>
          </p:cNvPr>
          <p:cNvSpPr txBox="1">
            <a:spLocks/>
          </p:cNvSpPr>
          <p:nvPr/>
        </p:nvSpPr>
        <p:spPr>
          <a:xfrm>
            <a:off x="677007" y="1663089"/>
            <a:ext cx="10837985" cy="3531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CA" sz="9600" b="0" i="0" u="none" strike="noStrike" kern="1200" cap="none" spc="0" normalizeH="0" baseline="0" noProof="0" dirty="0">
                <a:ln>
                  <a:noFill/>
                </a:ln>
                <a:solidFill>
                  <a:srgbClr val="A40000"/>
                </a:solidFill>
                <a:effectLst/>
                <a:uLnTx/>
                <a:uFillTx/>
                <a:ea typeface="+mn-ea"/>
                <a:cs typeface="+mn-cs"/>
              </a:rPr>
              <a:t>Q&amp;A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723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powerpoint tree backgrounds">
            <a:extLst>
              <a:ext uri="{FF2B5EF4-FFF2-40B4-BE49-F238E27FC236}">
                <a16:creationId xmlns:a16="http://schemas.microsoft.com/office/drawing/2014/main" id="{0249557C-CE1E-412A-9B61-923BF6780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0">
                <a:schemeClr val="accent6">
                  <a:lumMod val="0"/>
                  <a:lumOff val="100000"/>
                </a:schemeClr>
              </a:gs>
              <a:gs pos="29000">
                <a:schemeClr val="accent6">
                  <a:lumMod val="100000"/>
                </a:schemeClr>
              </a:gs>
            </a:gsLst>
            <a:path path="circle">
              <a:fillToRect l="100000" t="100000"/>
            </a:path>
          </a:gradFill>
        </p:spPr>
      </p:pic>
      <p:pic>
        <p:nvPicPr>
          <p:cNvPr id="7" name="Picture 6" descr="A close up of a sign&#10;&#10;Description generated with high confidence">
            <a:extLst>
              <a:ext uri="{FF2B5EF4-FFF2-40B4-BE49-F238E27FC236}">
                <a16:creationId xmlns:a16="http://schemas.microsoft.com/office/drawing/2014/main" id="{90915721-5455-4AA3-AD44-910D5EC250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085" y="897259"/>
            <a:ext cx="6620709" cy="34647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5C0044-1CD5-426B-8339-951F25FB149F}"/>
              </a:ext>
            </a:extLst>
          </p:cNvPr>
          <p:cNvSpPr txBox="1"/>
          <p:nvPr/>
        </p:nvSpPr>
        <p:spPr>
          <a:xfrm>
            <a:off x="213037" y="5435027"/>
            <a:ext cx="102111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600" spc="600" dirty="0">
                <a:solidFill>
                  <a:srgbClr val="7A1D10"/>
                </a:solidFill>
                <a:cs typeface="Arial" panose="020B0604020202020204" pitchFamily="34" charset="0"/>
              </a:rPr>
              <a:t>JUNE 6, 2020</a:t>
            </a:r>
            <a:endParaRPr lang="en-US" sz="6600" spc="600" dirty="0">
              <a:solidFill>
                <a:srgbClr val="7A1D1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442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powerpoint tree backgrounds">
            <a:extLst>
              <a:ext uri="{FF2B5EF4-FFF2-40B4-BE49-F238E27FC236}">
                <a16:creationId xmlns:a16="http://schemas.microsoft.com/office/drawing/2014/main" id="{0249557C-CE1E-412A-9B61-923BF6780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1000">
                <a:schemeClr val="accent6">
                  <a:lumMod val="0"/>
                  <a:lumOff val="100000"/>
                </a:schemeClr>
              </a:gs>
              <a:gs pos="10000">
                <a:schemeClr val="accent6">
                  <a:lumMod val="100000"/>
                </a:schemeClr>
              </a:gs>
            </a:gsLst>
            <a:path path="circle">
              <a:fillToRect l="100000" t="100000"/>
            </a:path>
          </a:gra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C1D650-1099-4765-A6E6-1E4C5512D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4393" y="6166821"/>
            <a:ext cx="2752583" cy="47552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E1983A3-79AB-4710-A5BD-06D6B96F5A29}"/>
              </a:ext>
            </a:extLst>
          </p:cNvPr>
          <p:cNvSpPr txBox="1">
            <a:spLocks/>
          </p:cNvSpPr>
          <p:nvPr/>
        </p:nvSpPr>
        <p:spPr>
          <a:xfrm>
            <a:off x="223738" y="2000249"/>
            <a:ext cx="11663462" cy="395092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CA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THE BIG GIVE IS A NATIONAL NOT-FOR-PROFIT MINISTRY THAT HELPS CHURCHES DEVELOP AN ON-GOING RELEVANT RELATIONSHIP WITH THE PEOPLE IN THEIR COMMUNITY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endParaRPr kumimoji="0" lang="en-CA" sz="3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CA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ON THE FIRST </a:t>
            </a:r>
            <a:r>
              <a:rPr lang="en-CA" sz="3000" dirty="0">
                <a:solidFill>
                  <a:sysClr val="windowText" lastClr="000000">
                    <a:lumMod val="75000"/>
                    <a:lumOff val="25000"/>
                  </a:sysClr>
                </a:solidFill>
                <a:cs typeface="Arial" panose="020B0604020202020204" pitchFamily="34" charset="0"/>
              </a:rPr>
              <a:t>SATUR</a:t>
            </a:r>
            <a:r>
              <a:rPr kumimoji="0" lang="en-CA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DAY OF JUNE EACH YEAR, CHURCHES OF ALL DENOMINATIONS ACROSS CANADA OFFER A CUSTOMIZED BIG GIVE EVENT, EITHER ON THEIR PROPERTY OR IN THEIR COMMUNITY, TO TANGIBLY SHOW THE LOVE OF GOD THROUGH UNCONDITIONAL GIVING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CA" sz="24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“By this shall all men know that you are my disciples if you have love one for the other”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John 13:35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3B18AA-1CEE-45E5-A301-2B1FE0136E1E}"/>
              </a:ext>
            </a:extLst>
          </p:cNvPr>
          <p:cNvSpPr txBox="1"/>
          <p:nvPr/>
        </p:nvSpPr>
        <p:spPr>
          <a:xfrm>
            <a:off x="0" y="0"/>
            <a:ext cx="9795510" cy="707886"/>
          </a:xfrm>
          <a:prstGeom prst="rect">
            <a:avLst/>
          </a:prstGeom>
          <a:gradFill flip="none" rotWithShape="1">
            <a:gsLst>
              <a:gs pos="0">
                <a:srgbClr val="89C064"/>
              </a:gs>
              <a:gs pos="15000">
                <a:schemeClr val="accent6">
                  <a:lumMod val="0"/>
                  <a:lumOff val="100000"/>
                </a:schemeClr>
              </a:gs>
              <a:gs pos="26000">
                <a:schemeClr val="accent6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cs typeface="Arial" panose="020B0604020202020204" pitchFamily="34" charset="0"/>
              </a:rPr>
              <a:t>W</a:t>
            </a:r>
            <a:r>
              <a:rPr lang="en-CA" sz="4000" b="1" dirty="0">
                <a:solidFill>
                  <a:schemeClr val="bg1"/>
                </a:solidFill>
                <a:cs typeface="Arial" panose="020B0604020202020204" pitchFamily="34" charset="0"/>
              </a:rPr>
              <a:t>HAT IS THE BIG GIVE ?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1281090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powerpoint tree backgrounds">
            <a:extLst>
              <a:ext uri="{FF2B5EF4-FFF2-40B4-BE49-F238E27FC236}">
                <a16:creationId xmlns:a16="http://schemas.microsoft.com/office/drawing/2014/main" id="{0249557C-CE1E-412A-9B61-923BF6780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1000">
                <a:schemeClr val="accent6">
                  <a:lumMod val="0"/>
                  <a:lumOff val="100000"/>
                </a:schemeClr>
              </a:gs>
              <a:gs pos="10000">
                <a:schemeClr val="accent6">
                  <a:lumMod val="100000"/>
                </a:schemeClr>
              </a:gs>
            </a:gsLst>
            <a:path path="circle">
              <a:fillToRect l="100000" t="100000"/>
            </a:path>
          </a:gra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C1D650-1099-4765-A6E6-1E4C5512D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4393" y="6166821"/>
            <a:ext cx="2752583" cy="4755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565125-2238-4E00-8C63-FE9FF487EC54}"/>
              </a:ext>
            </a:extLst>
          </p:cNvPr>
          <p:cNvSpPr txBox="1"/>
          <p:nvPr/>
        </p:nvSpPr>
        <p:spPr>
          <a:xfrm>
            <a:off x="0" y="0"/>
            <a:ext cx="9795510" cy="707886"/>
          </a:xfrm>
          <a:prstGeom prst="rect">
            <a:avLst/>
          </a:prstGeom>
          <a:gradFill flip="none" rotWithShape="1">
            <a:gsLst>
              <a:gs pos="0">
                <a:srgbClr val="89C064"/>
              </a:gs>
              <a:gs pos="15000">
                <a:schemeClr val="accent6">
                  <a:lumMod val="0"/>
                  <a:lumOff val="100000"/>
                </a:schemeClr>
              </a:gs>
              <a:gs pos="26000">
                <a:schemeClr val="accent6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>
                <a:solidFill>
                  <a:schemeClr val="bg1"/>
                </a:solidFill>
                <a:cs typeface="Arial" panose="020B0604020202020204" pitchFamily="34" charset="0"/>
              </a:rPr>
              <a:t>OUR MISSION</a:t>
            </a:r>
            <a:endParaRPr lang="en-CA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79CED7-D540-44F8-856C-CC61016BACE5}"/>
              </a:ext>
            </a:extLst>
          </p:cNvPr>
          <p:cNvSpPr/>
          <p:nvPr/>
        </p:nvSpPr>
        <p:spPr>
          <a:xfrm>
            <a:off x="212651" y="1700703"/>
            <a:ext cx="11738344" cy="3318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chemeClr val="accent6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CA" sz="2800" dirty="0">
                <a:solidFill>
                  <a:sysClr val="windowText" lastClr="000000">
                    <a:lumMod val="75000"/>
                    <a:lumOff val="25000"/>
                  </a:sysClr>
                </a:solidFill>
                <a:cs typeface="Arial" panose="020B0604020202020204" pitchFamily="34" charset="0"/>
              </a:rPr>
              <a:t>OUTREACH AND EVANGELISM – HELP PEOPLE DISCOVER JESUS</a:t>
            </a:r>
          </a:p>
          <a:p>
            <a:pPr marL="342900" lvl="0" indent="-342900" defTabSz="457200">
              <a:spcBef>
                <a:spcPts val="1000"/>
              </a:spcBef>
              <a:buClr>
                <a:schemeClr val="accent6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CA" sz="2800" dirty="0">
                <a:solidFill>
                  <a:sysClr val="windowText" lastClr="000000">
                    <a:lumMod val="75000"/>
                    <a:lumOff val="25000"/>
                  </a:sysClr>
                </a:solidFill>
                <a:cs typeface="Arial" panose="020B0604020202020204" pitchFamily="34" charset="0"/>
              </a:rPr>
              <a:t>HELPING THE CHURCH ENGAGE WITH AND BLESS THEIR NEIGHBOURHOOD</a:t>
            </a:r>
          </a:p>
          <a:p>
            <a:pPr marL="342900" lvl="0" indent="-342900" defTabSz="457200">
              <a:spcBef>
                <a:spcPts val="1000"/>
              </a:spcBef>
              <a:buClr>
                <a:schemeClr val="accent6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CA" sz="2800" dirty="0">
                <a:solidFill>
                  <a:sysClr val="windowText" lastClr="000000">
                    <a:lumMod val="75000"/>
                    <a:lumOff val="25000"/>
                  </a:sysClr>
                </a:solidFill>
                <a:cs typeface="Arial" panose="020B0604020202020204" pitchFamily="34" charset="0"/>
              </a:rPr>
              <a:t>SHOWING THE LOVE OF GOD TO THE PEOPLE IN OUR COMMUNITIES</a:t>
            </a:r>
          </a:p>
          <a:p>
            <a:pPr marL="342900" lvl="0" indent="-342900" defTabSz="457200">
              <a:spcBef>
                <a:spcPts val="1000"/>
              </a:spcBef>
              <a:buClr>
                <a:schemeClr val="accent6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CA" sz="2800" dirty="0">
                <a:solidFill>
                  <a:sysClr val="windowText" lastClr="000000">
                    <a:lumMod val="75000"/>
                    <a:lumOff val="25000"/>
                  </a:sysClr>
                </a:solidFill>
                <a:cs typeface="Arial" panose="020B0604020202020204" pitchFamily="34" charset="0"/>
              </a:rPr>
              <a:t>MEETING THE NEEDS OF THE MARGINALIZED</a:t>
            </a:r>
          </a:p>
          <a:p>
            <a:pPr marL="342900" lvl="0" indent="-342900" defTabSz="457200">
              <a:spcBef>
                <a:spcPts val="1000"/>
              </a:spcBef>
              <a:buClr>
                <a:schemeClr val="accent6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CA" sz="2800" dirty="0">
                <a:solidFill>
                  <a:sysClr val="windowText" lastClr="000000">
                    <a:lumMod val="75000"/>
                    <a:lumOff val="25000"/>
                  </a:sysClr>
                </a:solidFill>
                <a:cs typeface="Arial" panose="020B0604020202020204" pitchFamily="34" charset="0"/>
              </a:rPr>
              <a:t>STRENGTHENING THE CHURCH BODY</a:t>
            </a:r>
          </a:p>
          <a:p>
            <a:pPr marL="342900" lvl="0" indent="-342900" defTabSz="457200">
              <a:spcBef>
                <a:spcPts val="1000"/>
              </a:spcBef>
              <a:buClr>
                <a:schemeClr val="accent6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CA" sz="2800" dirty="0">
                <a:solidFill>
                  <a:sysClr val="windowText" lastClr="000000">
                    <a:lumMod val="75000"/>
                    <a:lumOff val="25000"/>
                  </a:sysClr>
                </a:solidFill>
                <a:cs typeface="Arial" panose="020B0604020202020204" pitchFamily="34" charset="0"/>
              </a:rPr>
              <a:t>ENCOURAGING DENOMINATIONAL UNITY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44091A-95AC-4402-8214-155FFDF5F148}"/>
              </a:ext>
            </a:extLst>
          </p:cNvPr>
          <p:cNvSpPr txBox="1"/>
          <p:nvPr/>
        </p:nvSpPr>
        <p:spPr>
          <a:xfrm>
            <a:off x="615315" y="5486400"/>
            <a:ext cx="1157668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“As we serve, we are not only meeting the needs of our community, we are showing a better picture of who God is”</a:t>
            </a:r>
          </a:p>
          <a:p>
            <a:endParaRPr lang="en-US" sz="1400" dirty="0"/>
          </a:p>
          <a:p>
            <a:r>
              <a:rPr lang="en-US" sz="1400" dirty="0"/>
              <a:t>Kevin Palau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927935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powerpoint tree backgrounds">
            <a:extLst>
              <a:ext uri="{FF2B5EF4-FFF2-40B4-BE49-F238E27FC236}">
                <a16:creationId xmlns:a16="http://schemas.microsoft.com/office/drawing/2014/main" id="{0249557C-CE1E-412A-9B61-923BF6780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33"/>
            <a:ext cx="12192000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0">
                <a:schemeClr val="accent6">
                  <a:lumMod val="0"/>
                  <a:lumOff val="100000"/>
                </a:schemeClr>
              </a:gs>
              <a:gs pos="29000">
                <a:schemeClr val="accent6">
                  <a:lumMod val="100000"/>
                </a:schemeClr>
              </a:gs>
            </a:gsLst>
            <a:path path="circle">
              <a:fillToRect l="100000" t="100000"/>
            </a:path>
          </a:gra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C1D650-1099-4765-A6E6-1E4C5512D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4393" y="6166821"/>
            <a:ext cx="2752583" cy="4755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D0A822-3175-44E6-A29A-C5CE26D0DEAD}"/>
              </a:ext>
            </a:extLst>
          </p:cNvPr>
          <p:cNvSpPr txBox="1"/>
          <p:nvPr/>
        </p:nvSpPr>
        <p:spPr>
          <a:xfrm>
            <a:off x="0" y="0"/>
            <a:ext cx="9795510" cy="707886"/>
          </a:xfrm>
          <a:prstGeom prst="rect">
            <a:avLst/>
          </a:prstGeom>
          <a:gradFill flip="none" rotWithShape="1">
            <a:gsLst>
              <a:gs pos="0">
                <a:srgbClr val="89C064"/>
              </a:gs>
              <a:gs pos="15000">
                <a:schemeClr val="accent6">
                  <a:lumMod val="0"/>
                  <a:lumOff val="100000"/>
                </a:schemeClr>
              </a:gs>
              <a:gs pos="26000">
                <a:schemeClr val="accent6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cs typeface="Arial" panose="020B0604020202020204" pitchFamily="34" charset="0"/>
              </a:rPr>
              <a:t>HOW WE DO IT</a:t>
            </a:r>
            <a:endParaRPr lang="en-CA" sz="40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AA3D5B0-7DF7-4D72-9E2C-5CEE9D5133C8}"/>
              </a:ext>
            </a:extLst>
          </p:cNvPr>
          <p:cNvSpPr txBox="1">
            <a:spLocks/>
          </p:cNvSpPr>
          <p:nvPr/>
        </p:nvSpPr>
        <p:spPr>
          <a:xfrm>
            <a:off x="338029" y="1103192"/>
            <a:ext cx="11116426" cy="53595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cs typeface="Arial" panose="020B0604020202020204" pitchFamily="34" charset="0"/>
              </a:rPr>
              <a:t>A NATIONAL UNIFIED DAY OF UNCONDITIONAL GIVING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cs typeface="Arial" panose="020B0604020202020204" pitchFamily="34" charset="0"/>
              </a:rPr>
              <a:t>EACH CHURCH HOSTS THEIR OWN CUSTOMIZED BIG GIVE EVENT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cs typeface="Arial" panose="020B0604020202020204" pitchFamily="34" charset="0"/>
              </a:rPr>
              <a:t>FREE GIVE-AWAY (GARAGE SALE STYLE – EXCEPT FREE)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cs typeface="Arial" panose="020B0604020202020204" pitchFamily="34" charset="0"/>
              </a:rPr>
              <a:t>FREE HAIR CUTS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cs typeface="Arial" panose="020B0604020202020204" pitchFamily="34" charset="0"/>
              </a:rPr>
              <a:t>FREE BIKE REPAIRS AND CAR WASHES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en-CA" sz="2800" dirty="0">
                <a:solidFill>
                  <a:sysClr val="windowText" lastClr="000000">
                    <a:lumMod val="75000"/>
                    <a:lumOff val="25000"/>
                  </a:sysClr>
                </a:solidFill>
                <a:cs typeface="Arial" panose="020B0604020202020204" pitchFamily="34" charset="0"/>
              </a:rPr>
              <a:t>PRAYER TENT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cs typeface="Arial" panose="020B0604020202020204" pitchFamily="34" charset="0"/>
              </a:rPr>
              <a:t>MOVIE IN THE PARK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cs typeface="Arial" panose="020B0604020202020204" pitchFamily="34" charset="0"/>
              </a:rPr>
              <a:t>BBQ’S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cs typeface="Arial" panose="020B0604020202020204" pitchFamily="34" charset="0"/>
              </a:rPr>
              <a:t>KIDS FACE PAINTING, BOUNCY-CASTLES, </a:t>
            </a:r>
            <a:r>
              <a:rPr lang="en-CA" sz="2800" dirty="0">
                <a:solidFill>
                  <a:sysClr val="windowText" lastClr="000000">
                    <a:lumMod val="75000"/>
                    <a:lumOff val="25000"/>
                  </a:sysClr>
                </a:solidFill>
                <a:cs typeface="Arial" panose="020B0604020202020204" pitchFamily="34" charset="0"/>
              </a:rPr>
              <a:t>ANIMAL ZOO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en-CA" sz="2800" dirty="0">
                <a:solidFill>
                  <a:sysClr val="windowText" lastClr="000000">
                    <a:lumMod val="75000"/>
                    <a:lumOff val="25000"/>
                  </a:sysClr>
                </a:solidFill>
                <a:cs typeface="Arial" panose="020B0604020202020204" pitchFamily="34" charset="0"/>
              </a:rPr>
              <a:t>WHATEVER GOD LEADS YOU TO DO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8" name="Picture 7" descr="A group of people sitting in chairs&#10;&#10;Description automatically generated">
            <a:extLst>
              <a:ext uri="{FF2B5EF4-FFF2-40B4-BE49-F238E27FC236}">
                <a16:creationId xmlns:a16="http://schemas.microsoft.com/office/drawing/2014/main" id="{7A16060C-0D49-40E1-9D4A-AC3D2326FB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103" y="2706737"/>
            <a:ext cx="2868873" cy="286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414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powerpoint tree backgrounds">
            <a:extLst>
              <a:ext uri="{FF2B5EF4-FFF2-40B4-BE49-F238E27FC236}">
                <a16:creationId xmlns:a16="http://schemas.microsoft.com/office/drawing/2014/main" id="{0249557C-CE1E-412A-9B61-923BF6780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33"/>
            <a:ext cx="12192000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0">
                <a:schemeClr val="accent6">
                  <a:lumMod val="0"/>
                  <a:lumOff val="100000"/>
                </a:schemeClr>
              </a:gs>
              <a:gs pos="29000">
                <a:schemeClr val="accent6">
                  <a:lumMod val="100000"/>
                </a:schemeClr>
              </a:gs>
            </a:gsLst>
            <a:path path="circle">
              <a:fillToRect l="100000" t="100000"/>
            </a:path>
          </a:gra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D0A822-3175-44E6-A29A-C5CE26D0DEAD}"/>
              </a:ext>
            </a:extLst>
          </p:cNvPr>
          <p:cNvSpPr txBox="1"/>
          <p:nvPr/>
        </p:nvSpPr>
        <p:spPr>
          <a:xfrm>
            <a:off x="0" y="0"/>
            <a:ext cx="9795510" cy="707886"/>
          </a:xfrm>
          <a:prstGeom prst="rect">
            <a:avLst/>
          </a:prstGeom>
          <a:gradFill flip="none" rotWithShape="1">
            <a:gsLst>
              <a:gs pos="0">
                <a:srgbClr val="89C064"/>
              </a:gs>
              <a:gs pos="15000">
                <a:schemeClr val="accent6">
                  <a:lumMod val="0"/>
                  <a:lumOff val="100000"/>
                </a:schemeClr>
              </a:gs>
              <a:gs pos="26000">
                <a:schemeClr val="accent6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cs typeface="Arial" panose="020B0604020202020204" pitchFamily="34" charset="0"/>
              </a:rPr>
              <a:t>HOW WE DO IT</a:t>
            </a:r>
            <a:endParaRPr lang="en-CA" sz="40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BF949E0-44B0-4D08-A451-A50778E53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8519"/>
            <a:ext cx="12192000" cy="612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968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powerpoint tree backgrounds">
            <a:extLst>
              <a:ext uri="{FF2B5EF4-FFF2-40B4-BE49-F238E27FC236}">
                <a16:creationId xmlns:a16="http://schemas.microsoft.com/office/drawing/2014/main" id="{0249557C-CE1E-412A-9B61-923BF6780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0">
                <a:schemeClr val="accent6">
                  <a:lumMod val="0"/>
                  <a:lumOff val="100000"/>
                </a:schemeClr>
              </a:gs>
              <a:gs pos="29000">
                <a:schemeClr val="accent6">
                  <a:lumMod val="100000"/>
                </a:schemeClr>
              </a:gs>
            </a:gsLst>
            <a:path path="circle">
              <a:fillToRect l="100000" t="100000"/>
            </a:path>
          </a:gra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C1D650-1099-4765-A6E6-1E4C5512D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4393" y="6166821"/>
            <a:ext cx="2752583" cy="4755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D0A822-3175-44E6-A29A-C5CE26D0DEAD}"/>
              </a:ext>
            </a:extLst>
          </p:cNvPr>
          <p:cNvSpPr txBox="1"/>
          <p:nvPr/>
        </p:nvSpPr>
        <p:spPr>
          <a:xfrm>
            <a:off x="0" y="0"/>
            <a:ext cx="9795510" cy="707886"/>
          </a:xfrm>
          <a:prstGeom prst="rect">
            <a:avLst/>
          </a:prstGeom>
          <a:gradFill flip="none" rotWithShape="1">
            <a:gsLst>
              <a:gs pos="0">
                <a:srgbClr val="89C064"/>
              </a:gs>
              <a:gs pos="15000">
                <a:schemeClr val="accent6">
                  <a:lumMod val="0"/>
                  <a:lumOff val="100000"/>
                </a:schemeClr>
              </a:gs>
              <a:gs pos="26000">
                <a:schemeClr val="accent6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>
                <a:solidFill>
                  <a:schemeClr val="bg1"/>
                </a:solidFill>
                <a:cs typeface="Arial" panose="020B0604020202020204" pitchFamily="34" charset="0"/>
              </a:rPr>
              <a:t>VALUE &amp; BENEFITS</a:t>
            </a:r>
            <a:endParaRPr lang="en-CA" sz="40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9273CF6-0637-4E92-A4E9-FFF1CBA12859}"/>
              </a:ext>
            </a:extLst>
          </p:cNvPr>
          <p:cNvSpPr txBox="1">
            <a:spLocks/>
          </p:cNvSpPr>
          <p:nvPr/>
        </p:nvSpPr>
        <p:spPr>
          <a:xfrm>
            <a:off x="91440" y="1943485"/>
            <a:ext cx="12100560" cy="377972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CA" sz="2800" dirty="0">
                <a:cs typeface="Arial" panose="020B0604020202020204" pitchFamily="34" charset="0"/>
              </a:rPr>
              <a:t>YOUR CHURCH WILL PARTNER WITH A NATIONAL GENEROSITY INITIATIVE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CA" sz="2800" dirty="0">
                <a:cs typeface="Arial" panose="020B0604020202020204" pitchFamily="34" charset="0"/>
              </a:rPr>
              <a:t>INCREASE THE IMPACT YOUR CHURCH HAS ON YOUR COMMUNITY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CA" sz="2800" dirty="0">
                <a:cs typeface="Arial" panose="020B0604020202020204" pitchFamily="34" charset="0"/>
              </a:rPr>
              <a:t>ESTABLISH RELATIONSHIPS WITH PEOPLE WHO DO NOT ATTEND YOUR CHURCH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CA" sz="2800" dirty="0">
                <a:cs typeface="Arial" panose="020B0604020202020204" pitchFamily="34" charset="0"/>
              </a:rPr>
              <a:t>FOSTER CONGREGATIONAL UNITY AND EXPECTANCY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CA" sz="2800" dirty="0">
                <a:cs typeface="Arial" panose="020B0604020202020204" pitchFamily="34" charset="0"/>
              </a:rPr>
              <a:t>YOUR WHOLE CONGREGATION CAN BE INVOLVED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CA" sz="2800" dirty="0">
                <a:cs typeface="Arial" panose="020B0604020202020204" pitchFamily="34" charset="0"/>
              </a:rPr>
              <a:t>OPPORTUNITY TO PARTNER WITH OTHER CHURCH DENOMINATIONS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CA" sz="2800" dirty="0">
                <a:cs typeface="Arial" panose="020B0604020202020204" pitchFamily="34" charset="0"/>
              </a:rPr>
              <a:t>AS YOU SERVE, YOU SHOW YOUR COMMUNITY A BETTER IMAGE OF GOD</a:t>
            </a:r>
          </a:p>
          <a:p>
            <a:pPr marL="0" indent="0">
              <a:buFont typeface="Wingdings 3" charset="2"/>
              <a:buNone/>
            </a:pPr>
            <a:endParaRPr lang="en-CA" dirty="0"/>
          </a:p>
          <a:p>
            <a:pPr marL="0" indent="0">
              <a:buFont typeface="Wingdings 3" charset="2"/>
              <a:buNone/>
            </a:pPr>
            <a:endParaRPr lang="en-CA" dirty="0"/>
          </a:p>
          <a:p>
            <a:pPr marL="0" indent="0">
              <a:buFont typeface="Wingdings 3" charset="2"/>
              <a:buNone/>
            </a:pPr>
            <a:endParaRPr lang="en-CA" dirty="0"/>
          </a:p>
          <a:p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430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powerpoint tree backgrounds">
            <a:extLst>
              <a:ext uri="{FF2B5EF4-FFF2-40B4-BE49-F238E27FC236}">
                <a16:creationId xmlns:a16="http://schemas.microsoft.com/office/drawing/2014/main" id="{0249557C-CE1E-412A-9B61-923BF6780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0">
                <a:schemeClr val="accent6">
                  <a:lumMod val="0"/>
                  <a:lumOff val="100000"/>
                </a:schemeClr>
              </a:gs>
              <a:gs pos="29000">
                <a:schemeClr val="accent6">
                  <a:lumMod val="100000"/>
                </a:schemeClr>
              </a:gs>
            </a:gsLst>
            <a:path path="circle">
              <a:fillToRect l="100000" t="100000"/>
            </a:path>
          </a:gra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C1D650-1099-4765-A6E6-1E4C5512D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4393" y="6166821"/>
            <a:ext cx="2752583" cy="4755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D0A822-3175-44E6-A29A-C5CE26D0DEAD}"/>
              </a:ext>
            </a:extLst>
          </p:cNvPr>
          <p:cNvSpPr txBox="1"/>
          <p:nvPr/>
        </p:nvSpPr>
        <p:spPr>
          <a:xfrm>
            <a:off x="0" y="0"/>
            <a:ext cx="9795510" cy="707886"/>
          </a:xfrm>
          <a:prstGeom prst="rect">
            <a:avLst/>
          </a:prstGeom>
          <a:gradFill flip="none" rotWithShape="1">
            <a:gsLst>
              <a:gs pos="0">
                <a:srgbClr val="89C064"/>
              </a:gs>
              <a:gs pos="15000">
                <a:schemeClr val="accent6">
                  <a:lumMod val="0"/>
                  <a:lumOff val="100000"/>
                </a:schemeClr>
              </a:gs>
              <a:gs pos="26000">
                <a:schemeClr val="accent6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>
                <a:solidFill>
                  <a:schemeClr val="bg1"/>
                </a:solidFill>
                <a:cs typeface="Arial" panose="020B0604020202020204" pitchFamily="34" charset="0"/>
              </a:rPr>
              <a:t>HISTORY</a:t>
            </a:r>
            <a:endParaRPr lang="en-CA" sz="40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FC0D77D-7B38-4A7A-AB3B-B553321CB6C6}"/>
              </a:ext>
            </a:extLst>
          </p:cNvPr>
          <p:cNvSpPr txBox="1">
            <a:spLocks/>
          </p:cNvSpPr>
          <p:nvPr/>
        </p:nvSpPr>
        <p:spPr>
          <a:xfrm>
            <a:off x="838199" y="1296244"/>
            <a:ext cx="10515601" cy="4966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FIRST BIG GIVE 2009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OTTAWA CHURCH – 40 DAYS OF COMMUNITY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OVER 10,000 ITEMS GIVEN AWAY IN 2 ½ HOURS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FURNITURE DELIVERY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SHOES &amp; CLOTHING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BIKES &amp; TOYS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BBQ &amp; LIVE BAND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100’S OF BIBLES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PRAYER BOOTH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4364702-A847-4697-A18D-AF6E73A6E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199" y="2905238"/>
            <a:ext cx="4348777" cy="326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336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powerpoint tree backgrounds">
            <a:extLst>
              <a:ext uri="{FF2B5EF4-FFF2-40B4-BE49-F238E27FC236}">
                <a16:creationId xmlns:a16="http://schemas.microsoft.com/office/drawing/2014/main" id="{0249557C-CE1E-412A-9B61-923BF6780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0">
                <a:schemeClr val="accent6">
                  <a:lumMod val="0"/>
                  <a:lumOff val="100000"/>
                </a:schemeClr>
              </a:gs>
              <a:gs pos="29000">
                <a:schemeClr val="accent6">
                  <a:lumMod val="100000"/>
                </a:schemeClr>
              </a:gs>
            </a:gsLst>
            <a:path path="circle">
              <a:fillToRect l="100000" t="100000"/>
            </a:path>
          </a:gra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C1D650-1099-4765-A6E6-1E4C5512D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4393" y="6166821"/>
            <a:ext cx="2752583" cy="4755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D0A822-3175-44E6-A29A-C5CE26D0DEAD}"/>
              </a:ext>
            </a:extLst>
          </p:cNvPr>
          <p:cNvSpPr txBox="1"/>
          <p:nvPr/>
        </p:nvSpPr>
        <p:spPr>
          <a:xfrm>
            <a:off x="0" y="0"/>
            <a:ext cx="9795510" cy="707886"/>
          </a:xfrm>
          <a:prstGeom prst="rect">
            <a:avLst/>
          </a:prstGeom>
          <a:gradFill flip="none" rotWithShape="1">
            <a:gsLst>
              <a:gs pos="0">
                <a:srgbClr val="89C064"/>
              </a:gs>
              <a:gs pos="15000">
                <a:schemeClr val="accent6">
                  <a:lumMod val="0"/>
                  <a:lumOff val="100000"/>
                </a:schemeClr>
              </a:gs>
              <a:gs pos="26000">
                <a:schemeClr val="accent6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>
                <a:solidFill>
                  <a:schemeClr val="bg1"/>
                </a:solidFill>
                <a:cs typeface="Arial" panose="020B0604020202020204" pitchFamily="34" charset="0"/>
              </a:rPr>
              <a:t>MINISTRY GROWTH</a:t>
            </a:r>
            <a:endParaRPr lang="en-CA" sz="40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C7A6194-32F6-44D1-8A4F-69671526C8DF}"/>
              </a:ext>
            </a:extLst>
          </p:cNvPr>
          <p:cNvSpPr txBox="1">
            <a:spLocks/>
          </p:cNvSpPr>
          <p:nvPr/>
        </p:nvSpPr>
        <p:spPr>
          <a:xfrm>
            <a:off x="722329" y="2017032"/>
            <a:ext cx="6637440" cy="35318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1    CHURCH 			2009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55  LOCAL 				2015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66 	 REGIONAL 		2016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92 	 NATIONAL 		2017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130 NATIONAL		2018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142 NATIONAL 		2019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CA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A6794C1-B0A4-4664-A0CB-22DA0B808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469" y="2231971"/>
            <a:ext cx="4135922" cy="310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451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powerpoint tree backgrounds">
            <a:extLst>
              <a:ext uri="{FF2B5EF4-FFF2-40B4-BE49-F238E27FC236}">
                <a16:creationId xmlns:a16="http://schemas.microsoft.com/office/drawing/2014/main" id="{0249557C-CE1E-412A-9B61-923BF6780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0">
                <a:schemeClr val="accent6">
                  <a:lumMod val="0"/>
                  <a:lumOff val="100000"/>
                </a:schemeClr>
              </a:gs>
              <a:gs pos="29000">
                <a:schemeClr val="accent6">
                  <a:lumMod val="100000"/>
                </a:schemeClr>
              </a:gs>
            </a:gsLst>
            <a:path path="circle">
              <a:fillToRect l="100000" t="100000"/>
            </a:path>
          </a:gra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C1D650-1099-4765-A6E6-1E4C5512D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4393" y="6166821"/>
            <a:ext cx="2752583" cy="4755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9E9B62-783A-4EE0-8018-CA4ECC4DE2A3}"/>
              </a:ext>
            </a:extLst>
          </p:cNvPr>
          <p:cNvSpPr txBox="1"/>
          <p:nvPr/>
        </p:nvSpPr>
        <p:spPr>
          <a:xfrm>
            <a:off x="936434" y="3128790"/>
            <a:ext cx="10543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>
                <a:hlinkClick r:id="rId4"/>
              </a:rPr>
              <a:t>https://www.youtube.com/watch?v=prLc2d1yK4I&amp;feature=youtu.be</a:t>
            </a:r>
            <a:endParaRPr lang="en-CA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46AF97-9966-4FC1-9752-4734ADA58905}"/>
              </a:ext>
            </a:extLst>
          </p:cNvPr>
          <p:cNvSpPr txBox="1"/>
          <p:nvPr/>
        </p:nvSpPr>
        <p:spPr>
          <a:xfrm>
            <a:off x="0" y="0"/>
            <a:ext cx="9795510" cy="707886"/>
          </a:xfrm>
          <a:prstGeom prst="rect">
            <a:avLst/>
          </a:prstGeom>
          <a:gradFill flip="none" rotWithShape="1">
            <a:gsLst>
              <a:gs pos="0">
                <a:srgbClr val="89C064"/>
              </a:gs>
              <a:gs pos="15000">
                <a:schemeClr val="accent6">
                  <a:lumMod val="0"/>
                  <a:lumOff val="100000"/>
                </a:schemeClr>
              </a:gs>
              <a:gs pos="26000">
                <a:schemeClr val="accent6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>
                <a:solidFill>
                  <a:schemeClr val="bg1"/>
                </a:solidFill>
                <a:cs typeface="Arial" panose="020B0604020202020204" pitchFamily="34" charset="0"/>
              </a:rPr>
              <a:t>HOW &amp; WHY WE SERVE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950492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1342</TotalTime>
  <Words>432</Words>
  <Application>Microsoft Office PowerPoint</Application>
  <PresentationFormat>Widescreen</PresentationFormat>
  <Paragraphs>75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Trebuchet MS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Wayne Mosley</dc:creator>
  <cp:lastModifiedBy>Wayne Mosley</cp:lastModifiedBy>
  <cp:revision>44</cp:revision>
  <cp:lastPrinted>2020-01-29T20:26:12Z</cp:lastPrinted>
  <dcterms:created xsi:type="dcterms:W3CDTF">2020-01-22T00:09:45Z</dcterms:created>
  <dcterms:modified xsi:type="dcterms:W3CDTF">2020-03-03T19:14:45Z</dcterms:modified>
</cp:coreProperties>
</file>